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04" r:id="rId2"/>
    <p:sldId id="256" r:id="rId3"/>
    <p:sldId id="405" r:id="rId4"/>
    <p:sldId id="396" r:id="rId5"/>
    <p:sldId id="388" r:id="rId6"/>
    <p:sldId id="406" r:id="rId7"/>
    <p:sldId id="395" r:id="rId8"/>
    <p:sldId id="399" r:id="rId9"/>
    <p:sldId id="398" r:id="rId10"/>
    <p:sldId id="402" r:id="rId11"/>
    <p:sldId id="40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S" initials="R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4551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3" autoAdjust="0"/>
    <p:restoredTop sz="77959" autoAdjust="0"/>
  </p:normalViewPr>
  <p:slideViewPr>
    <p:cSldViewPr snapToGrid="0">
      <p:cViewPr varScale="1">
        <p:scale>
          <a:sx n="71" d="100"/>
          <a:sy n="71" d="100"/>
        </p:scale>
        <p:origin x="192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354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723647100464086E-2"/>
          <c:y val="3.3381234330573696E-2"/>
          <c:w val="0.80740939830803848"/>
          <c:h val="0.891297564624916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SB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2009-10</c:v>
                </c:pt>
                <c:pt idx="1">
                  <c:v>2010-11</c:v>
                </c:pt>
                <c:pt idx="2">
                  <c:v>2011-12</c:v>
                </c:pt>
                <c:pt idx="3">
                  <c:v>2012-13</c:v>
                </c:pt>
                <c:pt idx="4">
                  <c:v>2013-14</c:v>
                </c:pt>
                <c:pt idx="5">
                  <c:v>2014-15</c:v>
                </c:pt>
                <c:pt idx="6">
                  <c:v>2015-16</c:v>
                </c:pt>
                <c:pt idx="7">
                  <c:v>2016-17</c:v>
                </c:pt>
                <c:pt idx="8">
                  <c:v>2017-18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0.26600000000000001</c:v>
                </c:pt>
                <c:pt idx="1">
                  <c:v>0.27779999999999999</c:v>
                </c:pt>
                <c:pt idx="2">
                  <c:v>0.28589999999999999</c:v>
                </c:pt>
                <c:pt idx="3">
                  <c:v>0.26800000000000002</c:v>
                </c:pt>
                <c:pt idx="4">
                  <c:v>0.26090000000000002</c:v>
                </c:pt>
                <c:pt idx="5">
                  <c:v>0.39279999999999998</c:v>
                </c:pt>
                <c:pt idx="6">
                  <c:v>0.33169999999999999</c:v>
                </c:pt>
                <c:pt idx="7">
                  <c:v>0.37930000000000003</c:v>
                </c:pt>
                <c:pt idx="8">
                  <c:v>0.47199999999999998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C3-DC4F-A21B-25692F90FFD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DVBE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2009-10</c:v>
                </c:pt>
                <c:pt idx="1">
                  <c:v>2010-11</c:v>
                </c:pt>
                <c:pt idx="2">
                  <c:v>2011-12</c:v>
                </c:pt>
                <c:pt idx="3">
                  <c:v>2012-13</c:v>
                </c:pt>
                <c:pt idx="4">
                  <c:v>2013-14</c:v>
                </c:pt>
                <c:pt idx="5">
                  <c:v>2014-15</c:v>
                </c:pt>
                <c:pt idx="6">
                  <c:v>2015-16</c:v>
                </c:pt>
                <c:pt idx="7">
                  <c:v>2016-17</c:v>
                </c:pt>
                <c:pt idx="8">
                  <c:v>2017-18</c:v>
                </c:pt>
              </c:strCache>
            </c:strRef>
          </c:cat>
          <c:val>
            <c:numRef>
              <c:f>Sheet1!$C$2:$C$10</c:f>
              <c:numCache>
                <c:formatCode>0.00%</c:formatCode>
                <c:ptCount val="9"/>
                <c:pt idx="0">
                  <c:v>9.4100000000000003E-2</c:v>
                </c:pt>
                <c:pt idx="1">
                  <c:v>9.8000000000000004E-2</c:v>
                </c:pt>
                <c:pt idx="2">
                  <c:v>6.0499999999999998E-2</c:v>
                </c:pt>
                <c:pt idx="3">
                  <c:v>7.3499999999999996E-2</c:v>
                </c:pt>
                <c:pt idx="4">
                  <c:v>5.7599999999999998E-2</c:v>
                </c:pt>
                <c:pt idx="5">
                  <c:v>0.1168</c:v>
                </c:pt>
                <c:pt idx="6">
                  <c:v>9.64E-2</c:v>
                </c:pt>
                <c:pt idx="7">
                  <c:v>0.1182</c:v>
                </c:pt>
                <c:pt idx="8">
                  <c:v>8.3299999999999999E-2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C3-DC4F-A21B-25692F90F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274816"/>
        <c:axId val="42276352"/>
      </c:barChart>
      <c:catAx>
        <c:axId val="42274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42276352"/>
        <c:crosses val="autoZero"/>
        <c:auto val="1"/>
        <c:lblAlgn val="ctr"/>
        <c:lblOffset val="100"/>
        <c:noMultiLvlLbl val="0"/>
      </c:catAx>
      <c:valAx>
        <c:axId val="4227635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4227481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89193696823850654"/>
          <c:y val="0.44563126333158931"/>
          <c:w val="9.8259108931489494E-2"/>
          <c:h val="0.1658635555481902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D5EE8FD-3F28-48EF-B7F3-88EAEEB7B43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DF29C1-28CE-4864-93E0-E68274479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53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15C9944-B71D-4930-853F-6B2E90BDBE5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98C65C-2564-40F6-A72E-180623EC5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64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8C65C-2564-40F6-A72E-180623EC58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2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8C65C-2564-40F6-A72E-180623EC58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039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8C65C-2564-40F6-A72E-180623EC58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17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HQ</a:t>
            </a:r>
            <a:r>
              <a:rPr lang="en-US" baseline="0" dirty="0" smtClean="0"/>
              <a:t> – SAC</a:t>
            </a:r>
          </a:p>
          <a:p>
            <a:r>
              <a:rPr lang="en-US" baseline="0" dirty="0" smtClean="0"/>
              <a:t>8 HOMES – </a:t>
            </a:r>
          </a:p>
          <a:p>
            <a:r>
              <a:rPr lang="en-US" baseline="0" dirty="0" smtClean="0"/>
              <a:t>  SOCAL: BARSTOW, VENTURA, CHULA VISTA, LANCASTER, WEST LA</a:t>
            </a:r>
          </a:p>
          <a:p>
            <a:r>
              <a:rPr lang="en-US" baseline="0" dirty="0" smtClean="0"/>
              <a:t>  CENTRAL: FRESNO</a:t>
            </a:r>
          </a:p>
          <a:p>
            <a:r>
              <a:rPr lang="en-US" baseline="0" dirty="0" smtClean="0"/>
              <a:t>  NORTHERN CA: YOUNTVILLE, REDDING</a:t>
            </a:r>
          </a:p>
          <a:p>
            <a:r>
              <a:rPr lang="en-US" baseline="0" dirty="0" smtClean="0"/>
              <a:t>3 CEMETERIES –</a:t>
            </a:r>
          </a:p>
          <a:p>
            <a:r>
              <a:rPr lang="en-US" baseline="0" dirty="0" smtClean="0"/>
              <a:t>  IGO (REDDING)</a:t>
            </a:r>
          </a:p>
          <a:p>
            <a:r>
              <a:rPr lang="en-US" baseline="0" dirty="0" smtClean="0"/>
              <a:t>  CENTRAL COAST (MONTEREY)</a:t>
            </a:r>
          </a:p>
          <a:p>
            <a:r>
              <a:rPr lang="en-US" baseline="0" dirty="0" smtClean="0"/>
              <a:t>  YOUNTVILLE</a:t>
            </a:r>
          </a:p>
          <a:p>
            <a:r>
              <a:rPr lang="en-US" baseline="0" dirty="0" smtClean="0"/>
              <a:t>  NEW CEMETERY IN IRVINE IN DISCUSSION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8C65C-2564-40F6-A72E-180623EC58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49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Our Policies: Implementing policies that encourage SB and DVBE participation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We Buy: Sharing what we goods and services we purchase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Tips: Providing tips that will help increase your opportunity for success in obtaining a state procurement/contract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8C65C-2564-40F6-A72E-180623EC58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45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Benefits of</a:t>
            </a:r>
            <a:r>
              <a:rPr lang="en-US" baseline="0" dirty="0"/>
              <a:t> certification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SB/DVBE Option: Solicitations that are open only to certified DVBE firms and SBs (Threshold: up to $250,000/PW $314,000)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DVBE First: SB/DVBE Option solicitation offered to certified DVBEs first then SBs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SB preference and DVBE incentive (if applicable): calculation that reduces your bid amount during the evaluation phase (does not change the actual bid amount)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DVBE contract goals – percentage of the total contract amount that must be performed by a DVBE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8C65C-2564-40F6-A72E-180623EC58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03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o</a:t>
            </a:r>
            <a:r>
              <a:rPr lang="en-US" dirty="0"/>
              <a:t>utcome of our</a:t>
            </a:r>
            <a:r>
              <a:rPr lang="en-US" baseline="0" dirty="0"/>
              <a:t> SB/DVBE program policies show in our numbers!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8C65C-2564-40F6-A72E-180623EC58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2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Dollars spent last FY by category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8C65C-2564-40F6-A72E-180623EC58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00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Computer accessories – anti glare filter, keyboard support</a:t>
            </a:r>
          </a:p>
          <a:p>
            <a:r>
              <a:rPr lang="en-US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Clothing </a:t>
            </a:r>
            <a:r>
              <a:rPr lang="en-US" spc="-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spc="-10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shirts, pants, jackets, boots, raingear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Parts – Sprinkler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Supplies – </a:t>
            </a:r>
            <a:r>
              <a:rPr lang="en-US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industrial, janitorial, medical, office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Tools</a:t>
            </a:r>
            <a:r>
              <a:rPr lang="en-US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–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automotive, landscaping, and hand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8C65C-2564-40F6-A72E-180623EC58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70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Much of our svc</a:t>
            </a:r>
            <a:r>
              <a:rPr lang="en-US" baseline="0" dirty="0"/>
              <a:t> needs are specialty medical (cardiologists, dermatologists, ophthalmology, lab) and dental (hygienists, specialists, lab) with limited SB/DVBE availability.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Pickup</a:t>
            </a:r>
            <a:r>
              <a:rPr lang="en-US" baseline="0" dirty="0"/>
              <a:t> = PU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Maintenance = MTC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Building maintenance</a:t>
            </a:r>
            <a:r>
              <a:rPr lang="en-US" baseline="0" dirty="0"/>
              <a:t> &amp; repair (electrical, elevator testing &amp; </a:t>
            </a:r>
            <a:r>
              <a:rPr lang="en-US" baseline="0" dirty="0" err="1"/>
              <a:t>mtc</a:t>
            </a:r>
            <a:r>
              <a:rPr lang="en-US" baseline="0" dirty="0"/>
              <a:t>, replacement flooring, plumbing, HVAC-boilers/chillers, asphalt)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Document shredding (confidential and non-confidential)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Other</a:t>
            </a:r>
            <a:r>
              <a:rPr lang="en-US" baseline="0" dirty="0"/>
              <a:t> services not listed on the slide (Future-posted on website):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Barber/beauty shop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/>
              <a:t>Durable Medical Equipment Rental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/>
              <a:t>Electric shaver maintenance/repair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Fitness equipment maintenance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Interpreting/translating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Kitchen exhaust hood cleaning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Washer/dryer</a:t>
            </a:r>
            <a:r>
              <a:rPr lang="en-US" baseline="0" dirty="0"/>
              <a:t> repair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/>
              <a:t>Water hydration station</a:t>
            </a: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aseline="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8C65C-2564-40F6-A72E-180623EC58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6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Review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profile monthly to make sure your keywords and contact information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Include keywords for items unique to your firm: if you are an authorized reseller for a specialty product, list the brand name in your keywords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outreach events though your local city government websites as well as state agencies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federal, state, and local governments require goods and services. Don’t put all of your eggs in one basket. Increase the likelihood of success by starting small.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8C65C-2564-40F6-A72E-180623EC58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03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7B40-BD92-4B76-9263-1E5A282E5C84}" type="datetime1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DB00-FF5A-4E85-9FBD-C7E085EEB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43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28AE-BAA5-43A2-AB83-3AA12E3C95D7}" type="datetime1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DB00-FF5A-4E85-9FBD-C7E085EEB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08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E6B-146B-4307-BDEF-0033BF587037}" type="datetime1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DB00-FF5A-4E85-9FBD-C7E085EEB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0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C319-641F-4C29-9A79-625043A8A8EF}" type="datetime1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DB00-FF5A-4E85-9FBD-C7E085EEB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9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F2EF-4A98-4B94-8A9B-F9F995B1ABA1}" type="datetime1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DB00-FF5A-4E85-9FBD-C7E085EEB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6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1C5C-632F-44A2-BF51-3C8D237872FC}" type="datetime1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DB00-FF5A-4E85-9FBD-C7E085EEB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3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C9B1-CEFD-497E-95F4-3A873AAC6BCD}" type="datetime1">
              <a:rPr lang="en-US" smtClean="0"/>
              <a:t>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DB00-FF5A-4E85-9FBD-C7E085EEB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77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A752-DE68-4956-BE16-7C32712F6C28}" type="datetime1">
              <a:rPr lang="en-US" smtClean="0"/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DB00-FF5A-4E85-9FBD-C7E085EEB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8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1CBD-D92D-4A85-ABA4-4F1274935B01}" type="datetime1">
              <a:rPr lang="en-US" smtClean="0"/>
              <a:t>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DB00-FF5A-4E85-9FBD-C7E085EEB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93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4A7C-5343-4DFC-82C6-978C29128865}" type="datetime1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DB00-FF5A-4E85-9FBD-C7E085EEB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5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031E-2F42-4AB3-A5CE-AC2795F88B51}" type="datetime1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DB00-FF5A-4E85-9FBD-C7E085EEB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9BE65-FA0A-4965-B51D-0E70AEB76F00}" type="datetime1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9DB00-FF5A-4E85-9FBD-C7E085EEB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ose.skewis@calvet.ca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mailto:Ramon.carlos@calvet.ca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DB00-FF5A-4E85-9FBD-C7E085EEB954}" type="slidenum">
              <a:rPr lang="en-US" smtClean="0"/>
              <a:t>1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1371600"/>
            <a:ext cx="7924800" cy="4800600"/>
          </a:xfrm>
          <a:prstGeom prst="rect">
            <a:avLst/>
          </a:prstGeom>
        </p:spPr>
        <p:txBody>
          <a:bodyPr vert="horz" wrap="none" lIns="91440" tIns="45720" rIns="91440" bIns="45720" numCol="1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a-DK" sz="36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6" descr="Description: C:\Users\tchaves\Desktop\CalVet_2400w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807" y="1799324"/>
            <a:ext cx="7380385" cy="22901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983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</p:spPr>
        <p:txBody>
          <a:bodyPr/>
          <a:lstStyle/>
          <a:p>
            <a:pPr marL="509588" algn="l"/>
            <a:r>
              <a:rPr lang="en-US" b="1" dirty="0" smtClean="0">
                <a:solidFill>
                  <a:schemeClr val="bg1"/>
                </a:solidFill>
              </a:rPr>
              <a:t>HANDOUTS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DB00-FF5A-4E85-9FBD-C7E085EEB954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6477000"/>
            <a:ext cx="67818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SB-DVBE PROGRAMS | </a:t>
            </a:r>
            <a:r>
              <a:rPr lang="en-US" sz="1800" dirty="0" smtClean="0">
                <a:solidFill>
                  <a:schemeClr val="bg1"/>
                </a:solidFill>
              </a:rPr>
              <a:t>handouts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noFill/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SB/DVBE attainment for FY 2017-18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Map of CalVet Home &amp; Cemetery locations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Contact list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Goods list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Look-ahead reports for IT &amp; Non-IT services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4536" y="6213998"/>
            <a:ext cx="800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2">
                    <a:lumMod val="75000"/>
                  </a:schemeClr>
                </a:solidFill>
              </a:rPr>
              <a:t>©2018 California Department of Veterans Affairs</a:t>
            </a:r>
          </a:p>
        </p:txBody>
      </p:sp>
      <p:pic>
        <p:nvPicPr>
          <p:cNvPr id="11" name="Picture 10" descr="Description: C:\Users\tchaves\Desktop\CalVet_2400w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36" y="4994146"/>
            <a:ext cx="2939901" cy="912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969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</p:spPr>
        <p:txBody>
          <a:bodyPr/>
          <a:lstStyle/>
          <a:p>
            <a:pPr marL="509588" algn="l"/>
            <a:r>
              <a:rPr lang="en-US" b="1" dirty="0">
                <a:solidFill>
                  <a:schemeClr val="bg1"/>
                </a:solidFill>
              </a:rPr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DB00-FF5A-4E85-9FBD-C7E085EEB954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6477000"/>
            <a:ext cx="67818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SB-DVBE PROGRAMS | questions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noFill/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Office of Procurement &amp; Contracts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Rose.skewis@calvet.ca.gov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(916) 653-5999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Ramon.carlos@calvet.ca.gov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(916) 657-9364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4536" y="6213998"/>
            <a:ext cx="800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2">
                    <a:lumMod val="75000"/>
                  </a:schemeClr>
                </a:solidFill>
              </a:rPr>
              <a:t>©2018 California Department of Veterans Affairs</a:t>
            </a:r>
          </a:p>
        </p:txBody>
      </p:sp>
      <p:pic>
        <p:nvPicPr>
          <p:cNvPr id="11" name="Picture 10" descr="Description: C:\Users\tchaves\Desktop\CalVet_2400w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36" y="4994146"/>
            <a:ext cx="2939901" cy="912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600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550" y="1219200"/>
            <a:ext cx="7772400" cy="2895600"/>
          </a:xfrm>
        </p:spPr>
        <p:txBody>
          <a:bodyPr>
            <a:noAutofit/>
          </a:bodyPr>
          <a:lstStyle/>
          <a:p>
            <a:pPr algn="l"/>
            <a:r>
              <a:rPr lang="en-US" sz="7200" b="1" i="1" dirty="0">
                <a:solidFill>
                  <a:schemeClr val="tx2"/>
                </a:solidFill>
              </a:rPr>
              <a:t>WHAT CAN WE DO</a:t>
            </a:r>
            <a:br>
              <a:rPr lang="en-US" sz="7200" b="1" i="1" dirty="0">
                <a:solidFill>
                  <a:schemeClr val="tx2"/>
                </a:solidFill>
              </a:rPr>
            </a:br>
            <a:r>
              <a:rPr lang="en-US" sz="7200" b="1" i="1" dirty="0">
                <a:solidFill>
                  <a:schemeClr val="tx2"/>
                </a:solidFill>
              </a:rPr>
              <a:t>FOR YOU?</a:t>
            </a:r>
            <a:endParaRPr lang="en-US" sz="7200" i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6477000"/>
            <a:ext cx="67818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About us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7" name="Picture 6" descr="Description: C:\Users\tchaves\Desktop\CalVet_2400w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36" y="4994146"/>
            <a:ext cx="2939901" cy="912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77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3511" y="1337912"/>
            <a:ext cx="81814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Policies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Goods/Services purchased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Tips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6477000"/>
            <a:ext cx="67818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Today’s agenda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8" name="Picture 7" descr="Description: C:\Users\tchaves\Desktop\CalVet_2400w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36" y="4994146"/>
            <a:ext cx="2939901" cy="912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27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pPr marL="509588" algn="l"/>
            <a:r>
              <a:rPr lang="en-US" b="1" dirty="0">
                <a:solidFill>
                  <a:schemeClr val="bg1"/>
                </a:solidFill>
              </a:rPr>
              <a:t>OUR </a:t>
            </a:r>
            <a:r>
              <a:rPr lang="en-US" b="1" dirty="0" smtClean="0">
                <a:solidFill>
                  <a:schemeClr val="bg1"/>
                </a:solidFill>
              </a:rPr>
              <a:t>POLICY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en-US" sz="4400" b="1" u="sng" dirty="0" smtClean="0">
                <a:solidFill>
                  <a:schemeClr val="accent1">
                    <a:lumMod val="75000"/>
                  </a:schemeClr>
                </a:solidFill>
              </a:rPr>
              <a:t>DVBE FIRST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Become SB/DVBE certified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by DGS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25% goal for Small Business</a:t>
            </a:r>
          </a:p>
          <a:p>
            <a:r>
              <a:rPr lang="en-US" sz="4000" b="1" strike="sngStrike" dirty="0">
                <a:solidFill>
                  <a:schemeClr val="accent1">
                    <a:lumMod val="75000"/>
                  </a:schemeClr>
                </a:solidFill>
              </a:rPr>
              <a:t>3%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4000" b="1" dirty="0">
                <a:solidFill>
                  <a:srgbClr val="FF0000"/>
                </a:solidFill>
              </a:rPr>
              <a:t>5%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goal Disabled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Veteran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Business!!!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4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4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DB00-FF5A-4E85-9FBD-C7E085EEB954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6477000"/>
            <a:ext cx="67818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SB-DVBE PROGRAMS | policies</a:t>
            </a:r>
          </a:p>
        </p:txBody>
      </p:sp>
    </p:spTree>
    <p:extLst>
      <p:ext uri="{BB962C8B-B14F-4D97-AF65-F5344CB8AC3E}">
        <p14:creationId xmlns:p14="http://schemas.microsoft.com/office/powerpoint/2010/main" val="20387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477000"/>
            <a:ext cx="6781800" cy="381000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solidFill>
                  <a:schemeClr val="bg1"/>
                </a:solidFill>
              </a:rPr>
              <a:t>SB-DVBE PROGRAMS | progress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1080031"/>
            <a:ext cx="7848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DB00-FF5A-4E85-9FBD-C7E085EEB954}" type="slidenum">
              <a:rPr lang="en-US" smtClean="0"/>
              <a:t>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66800" y="5726668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FY 2017-18 Total: $84,633,907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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SB: $40,523,095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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DVBE: $6,960,196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FY 2016-17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Total: $54,718,089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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SB: $20,756,183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 DVBE: $6,469,316</a:t>
            </a: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85800" y="5486400"/>
            <a:ext cx="78486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0133188"/>
              </p:ext>
            </p:extLst>
          </p:nvPr>
        </p:nvGraphicFramePr>
        <p:xfrm>
          <a:off x="685800" y="1828800"/>
          <a:ext cx="7772399" cy="347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2"/>
          <p:cNvSpPr>
            <a:spLocks noChangeAspect="1"/>
          </p:cNvSpPr>
          <p:nvPr/>
        </p:nvSpPr>
        <p:spPr>
          <a:xfrm>
            <a:off x="762000" y="1143000"/>
            <a:ext cx="7543800" cy="4267200"/>
          </a:xfrm>
          <a:prstGeom prst="rect">
            <a:avLst/>
          </a:prstGeom>
          <a:solidFill>
            <a:srgbClr val="FFFFFF">
              <a:alpha val="8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219200" y="1999837"/>
            <a:ext cx="6781800" cy="2800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i="1" dirty="0">
                <a:solidFill>
                  <a:schemeClr val="accent1">
                    <a:lumMod val="75000"/>
                  </a:schemeClr>
                </a:solidFill>
              </a:rPr>
              <a:t>SB: 47.88%</a:t>
            </a:r>
          </a:p>
          <a:p>
            <a:pPr algn="ctr"/>
            <a:r>
              <a:rPr lang="en-US" sz="8800" b="1" i="1" dirty="0">
                <a:solidFill>
                  <a:schemeClr val="accent1">
                    <a:lumMod val="75000"/>
                  </a:schemeClr>
                </a:solidFill>
              </a:rPr>
              <a:t>DVBE: 8.22%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09588" algn="l"/>
            <a:r>
              <a:rPr lang="en-US" b="1" dirty="0">
                <a:solidFill>
                  <a:schemeClr val="bg1"/>
                </a:solidFill>
              </a:rPr>
              <a:t>OUR </a:t>
            </a:r>
            <a:r>
              <a:rPr lang="en-US" b="1" dirty="0" smtClean="0">
                <a:solidFill>
                  <a:schemeClr val="bg1"/>
                </a:solidFill>
              </a:rPr>
              <a:t>POLICY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91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509588" algn="l"/>
            <a:r>
              <a:rPr lang="en-US" b="1" dirty="0" smtClean="0">
                <a:solidFill>
                  <a:schemeClr val="bg1"/>
                </a:solidFill>
              </a:rPr>
              <a:t>CALVET BUYS!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 numCol="1"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TOTAL DOLLARS: $83,548,042</a:t>
            </a:r>
          </a:p>
          <a:p>
            <a:pPr marL="0" indent="0">
              <a:spcBef>
                <a:spcPts val="600"/>
              </a:spcBef>
              <a:buNone/>
            </a:pP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Non-IT Goods – 29%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Non-IT Services – 54%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Construction – 3%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IT Goods &amp; Services – 14%</a:t>
            </a:r>
          </a:p>
          <a:p>
            <a:pPr>
              <a:spcBef>
                <a:spcPts val="600"/>
              </a:spcBef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DB00-FF5A-4E85-9FBD-C7E085EEB954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6477000"/>
            <a:ext cx="67818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SB-DVBE PROGRAMS </a:t>
            </a:r>
            <a:r>
              <a:rPr lang="en-US" sz="1800">
                <a:solidFill>
                  <a:schemeClr val="bg1"/>
                </a:solidFill>
              </a:rPr>
              <a:t>| </a:t>
            </a:r>
            <a:r>
              <a:rPr lang="en-US" sz="1800" smtClean="0">
                <a:solidFill>
                  <a:schemeClr val="bg1"/>
                </a:solidFill>
              </a:rPr>
              <a:t>spending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85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509588" algn="l"/>
            <a:r>
              <a:rPr lang="en-US" b="1" dirty="0">
                <a:solidFill>
                  <a:schemeClr val="bg1"/>
                </a:solidFill>
              </a:rPr>
              <a:t>WE BUY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 numCol="1"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Computer </a:t>
            </a:r>
            <a:r>
              <a:rPr lang="en-US" b="1" spc="-100" dirty="0">
                <a:solidFill>
                  <a:schemeClr val="accent1">
                    <a:lumMod val="75000"/>
                  </a:schemeClr>
                </a:solidFill>
              </a:rPr>
              <a:t>accessories</a:t>
            </a:r>
          </a:p>
          <a:p>
            <a:pPr>
              <a:spcBef>
                <a:spcPts val="600"/>
              </a:spcBef>
            </a:pPr>
            <a:r>
              <a:rPr lang="en-US" b="1" spc="40" dirty="0">
                <a:solidFill>
                  <a:schemeClr val="accent1">
                    <a:lumMod val="75000"/>
                  </a:schemeClr>
                </a:solidFill>
              </a:rPr>
              <a:t>Clothing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Lab testing equipment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Paint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Misc. Parts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Signs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Office Supplies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DB00-FF5A-4E85-9FBD-C7E085EEB954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6477000"/>
            <a:ext cx="67818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SB-DVBE PROGRAMS | goods</a:t>
            </a:r>
          </a:p>
        </p:txBody>
      </p:sp>
    </p:spTree>
    <p:extLst>
      <p:ext uri="{BB962C8B-B14F-4D97-AF65-F5344CB8AC3E}">
        <p14:creationId xmlns:p14="http://schemas.microsoft.com/office/powerpoint/2010/main" val="137739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509588" algn="l"/>
            <a:r>
              <a:rPr lang="en-US" b="1" dirty="0">
                <a:solidFill>
                  <a:schemeClr val="bg1"/>
                </a:solidFill>
              </a:rPr>
              <a:t>WE BUY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 numCol="2">
            <a:noAutofit/>
          </a:bodyPr>
          <a:lstStyle/>
          <a:p>
            <a:pPr marL="287338" indent="-287338">
              <a:spcBef>
                <a:spcPts val="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Bio and hazardous waste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/disposal</a:t>
            </a:r>
          </a:p>
          <a:p>
            <a:pPr marL="287338" indent="-287338">
              <a:spcBef>
                <a:spcPts val="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Biomedical equip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mtc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/repair</a:t>
            </a:r>
          </a:p>
          <a:p>
            <a:pPr marL="287338" indent="-287338">
              <a:spcBef>
                <a:spcPts val="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Building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mtc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/repair</a:t>
            </a:r>
          </a:p>
          <a:p>
            <a:pPr marL="287338" indent="-287338">
              <a:spcBef>
                <a:spcPts val="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Document shredding</a:t>
            </a:r>
          </a:p>
          <a:p>
            <a:pPr marL="287338" indent="-287338">
              <a:spcBef>
                <a:spcPts val="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Fire suppression equip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mtc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/repair</a:t>
            </a:r>
          </a:p>
          <a:p>
            <a:pPr marL="287338" indent="-287338">
              <a:spcBef>
                <a:spcPts val="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Furniture mover &amp; modular install</a:t>
            </a:r>
          </a:p>
          <a:p>
            <a:pPr marL="287338" indent="-287338">
              <a:spcBef>
                <a:spcPts val="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Grease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/disposal</a:t>
            </a:r>
          </a:p>
          <a:p>
            <a:pPr marL="287338" indent="-287338">
              <a:spcBef>
                <a:spcPts val="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Non-emergency transport &amp; towing</a:t>
            </a:r>
          </a:p>
          <a:p>
            <a:pPr marL="287338" indent="-287338">
              <a:spcBef>
                <a:spcPts val="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Tree &amp; landscape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mtc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7338" indent="-287338">
              <a:spcBef>
                <a:spcPts val="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Pest control</a:t>
            </a:r>
          </a:p>
          <a:p>
            <a:pPr marL="287338" indent="-287338">
              <a:spcBef>
                <a:spcPts val="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Vehicle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mtc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/repair</a:t>
            </a:r>
          </a:p>
          <a:p>
            <a:pPr marL="287338" indent="-287338">
              <a:spcBef>
                <a:spcPts val="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Water testing &amp; treatment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DB00-FF5A-4E85-9FBD-C7E085EEB954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6477000"/>
            <a:ext cx="67818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SB-DVBE PROGRAMS | services</a:t>
            </a:r>
          </a:p>
        </p:txBody>
      </p:sp>
    </p:spTree>
    <p:extLst>
      <p:ext uri="{BB962C8B-B14F-4D97-AF65-F5344CB8AC3E}">
        <p14:creationId xmlns:p14="http://schemas.microsoft.com/office/powerpoint/2010/main" val="100887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pPr marL="511175" algn="l"/>
            <a:r>
              <a:rPr lang="en-US" b="1" dirty="0">
                <a:solidFill>
                  <a:schemeClr val="bg1"/>
                </a:solidFill>
              </a:rPr>
              <a:t>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Respond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to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all solicitations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Make it easy for buyers to find you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Update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online profile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Research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competitors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Market your firm:</a:t>
            </a:r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Attend &amp; network at outreach events</a:t>
            </a:r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Follow up “soft” copies of capabilities/line cards</a:t>
            </a: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DB00-FF5A-4E85-9FBD-C7E085EEB954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6477000"/>
            <a:ext cx="67818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SB-DVBE PROGRAMS | tips</a:t>
            </a:r>
          </a:p>
        </p:txBody>
      </p:sp>
    </p:spTree>
    <p:extLst>
      <p:ext uri="{BB962C8B-B14F-4D97-AF65-F5344CB8AC3E}">
        <p14:creationId xmlns:p14="http://schemas.microsoft.com/office/powerpoint/2010/main" val="423172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7038</TotalTime>
  <Words>733</Words>
  <Application>Microsoft Office PowerPoint</Application>
  <PresentationFormat>On-screen Show (4:3)</PresentationFormat>
  <Paragraphs>145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PowerPoint Presentation</vt:lpstr>
      <vt:lpstr>WHAT CAN WE DO FOR YOU?</vt:lpstr>
      <vt:lpstr>PowerPoint Presentation</vt:lpstr>
      <vt:lpstr>OUR POLICY</vt:lpstr>
      <vt:lpstr>SB-DVBE PROGRAMS | progress</vt:lpstr>
      <vt:lpstr>CALVET BUYS!</vt:lpstr>
      <vt:lpstr>WE BUY GOODS</vt:lpstr>
      <vt:lpstr>WE BUY SERVICES</vt:lpstr>
      <vt:lpstr>TIPS</vt:lpstr>
      <vt:lpstr>HANDOUTS</vt:lpstr>
      <vt:lpstr>QUESTIONS?</vt:lpstr>
    </vt:vector>
  </TitlesOfParts>
  <Company>CDVA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BUSINESS ● DISABLED VETERAN BUSINESS ENTERPRISE</dc:title>
  <dc:creator>RS</dc:creator>
  <cp:lastModifiedBy>Carlos, Ramon@Calvet</cp:lastModifiedBy>
  <cp:revision>346</cp:revision>
  <cp:lastPrinted>2019-04-22T13:28:25Z</cp:lastPrinted>
  <dcterms:created xsi:type="dcterms:W3CDTF">2018-02-28T18:34:05Z</dcterms:created>
  <dcterms:modified xsi:type="dcterms:W3CDTF">2019-08-12T15:52:38Z</dcterms:modified>
</cp:coreProperties>
</file>